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1" r:id="rId4"/>
    <p:sldId id="268" r:id="rId5"/>
    <p:sldId id="259" r:id="rId6"/>
    <p:sldId id="267" r:id="rId7"/>
    <p:sldId id="303" r:id="rId8"/>
    <p:sldId id="304" r:id="rId9"/>
    <p:sldId id="305" r:id="rId10"/>
    <p:sldId id="307" r:id="rId11"/>
    <p:sldId id="30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61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7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04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49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9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90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48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7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49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7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15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3FB0-6BA1-4DA0-B540-ACB519E3ECC3}" type="datetimeFigureOut">
              <a:rPr lang="de-DE" smtClean="0"/>
              <a:t>20.07.2019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81AD-6B59-41FF-BAFA-80B97297C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31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4995" y="332656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Forstlicher Nussanbau </a:t>
            </a:r>
            <a:br>
              <a:rPr lang="de-DE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aus</a:t>
            </a:r>
            <a:br>
              <a:rPr lang="de-DE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betriebswirtschaftlicher Sicht</a:t>
            </a:r>
          </a:p>
        </p:txBody>
      </p:sp>
      <p:pic>
        <p:nvPicPr>
          <p:cNvPr id="1026" name="Picture 2" descr="U:\EigeneDateien\Eigene Bilder\2016\201606_HZD_Flaeche_2\IMG_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99716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7888159" y="5777239"/>
            <a:ext cx="1008112" cy="11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Michael Rost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06-2019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71600" y="488808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Auswertung der hessischen Submissionsergebnisse von 2010 - 2018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82973"/>
            <a:ext cx="3074615" cy="230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7" r="22968"/>
          <a:stretch/>
        </p:blipFill>
        <p:spPr bwMode="auto">
          <a:xfrm>
            <a:off x="6926216" y="2221896"/>
            <a:ext cx="1784734" cy="22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7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118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344817" cy="118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7344816" cy="118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229200"/>
            <a:ext cx="7344816" cy="12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2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76193"/>
            <a:ext cx="7344816" cy="88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78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1600" y="2564904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Eine überschlägige Betrachtung der Erlösseite …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16" y="3429000"/>
            <a:ext cx="206284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7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6106" y="1160748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/>
              <a:t>Zurückhaltende Annahme:</a:t>
            </a:r>
          </a:p>
          <a:p>
            <a:endParaRPr lang="de-DE" sz="1800" dirty="0"/>
          </a:p>
          <a:p>
            <a:r>
              <a:rPr lang="de-DE" sz="1800" dirty="0"/>
              <a:t>283,- € /</a:t>
            </a:r>
            <a:r>
              <a:rPr lang="de-DE" sz="1800" dirty="0" err="1"/>
              <a:t>Fm</a:t>
            </a:r>
            <a:r>
              <a:rPr lang="de-DE" sz="1800" dirty="0"/>
              <a:t>  x  1,6 </a:t>
            </a:r>
            <a:r>
              <a:rPr lang="de-DE" sz="1800" dirty="0" err="1"/>
              <a:t>Fm</a:t>
            </a:r>
            <a:r>
              <a:rPr lang="de-DE" sz="1800" dirty="0"/>
              <a:t>**  x  60 Z-Bäume / ha  =  </a:t>
            </a:r>
            <a:r>
              <a:rPr lang="de-DE" sz="1800" b="1" dirty="0"/>
              <a:t>27.168,- € / ha*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940335" y="256490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„Euphorische“ Annahme:</a:t>
            </a: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2024,- € /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</a:rPr>
              <a:t>Fm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  x  1,6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</a:rPr>
              <a:t>Fm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**  x  60 Z-Bäume / ha  =  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194.304,- € / ha*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71600" y="551723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dirty="0"/>
              <a:t>*    abzüglich Holzerntekosten und Submissionsgebühren</a:t>
            </a:r>
          </a:p>
          <a:p>
            <a:pPr algn="l"/>
            <a:r>
              <a:rPr lang="de-DE" sz="1100" dirty="0"/>
              <a:t>      zuzüglich Erlöse aus Industrie- bzw. Brennholzverkauf</a:t>
            </a:r>
            <a:br>
              <a:rPr lang="de-DE" sz="1100" dirty="0"/>
            </a:br>
            <a:r>
              <a:rPr lang="de-DE" sz="1100" dirty="0"/>
              <a:t>**  Stamm mit 10 m Länge und 45 cm Mittendurchmesser = 1,59 </a:t>
            </a:r>
            <a:r>
              <a:rPr lang="de-DE" sz="1100" dirty="0" err="1"/>
              <a:t>Fm</a:t>
            </a:r>
            <a:endParaRPr lang="de-DE" sz="11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944181" y="395512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/>
              <a:t>Annahme auf Basis der Erlöse 2010-2018:</a:t>
            </a:r>
          </a:p>
          <a:p>
            <a:endParaRPr lang="de-DE" sz="1800" dirty="0"/>
          </a:p>
          <a:p>
            <a:r>
              <a:rPr lang="de-DE" sz="1800" dirty="0"/>
              <a:t>821,- € /</a:t>
            </a:r>
            <a:r>
              <a:rPr lang="de-DE" sz="1800" dirty="0" err="1"/>
              <a:t>Fm</a:t>
            </a:r>
            <a:r>
              <a:rPr lang="de-DE" sz="1800" dirty="0"/>
              <a:t>  x  1,6 </a:t>
            </a:r>
            <a:r>
              <a:rPr lang="de-DE" sz="1800" dirty="0" err="1"/>
              <a:t>Fm</a:t>
            </a:r>
            <a:r>
              <a:rPr lang="de-DE" sz="1800" dirty="0"/>
              <a:t>**  x  60 Z-Bäume / ha  =  </a:t>
            </a:r>
            <a:r>
              <a:rPr lang="de-DE" sz="1800" b="1" dirty="0"/>
              <a:t>78.816,- € / ha*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</a:p>
        </p:txBody>
      </p:sp>
    </p:spTree>
    <p:extLst>
      <p:ext uri="{BB962C8B-B14F-4D97-AF65-F5344CB8AC3E}">
        <p14:creationId xmlns:p14="http://schemas.microsoft.com/office/powerpoint/2010/main" val="22332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0" y="1240733"/>
            <a:ext cx="504056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Wie auch immer –</a:t>
            </a:r>
          </a:p>
          <a:p>
            <a:r>
              <a:rPr lang="de-DE" sz="1800" dirty="0"/>
              <a:t> die nächste Generation dankt!</a:t>
            </a:r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bzw.</a:t>
            </a:r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Willst Du von Deinen Erben posthum </a:t>
            </a:r>
          </a:p>
          <a:p>
            <a:r>
              <a:rPr lang="de-DE" sz="1800" dirty="0"/>
              <a:t>Küsse, </a:t>
            </a:r>
          </a:p>
          <a:p>
            <a:r>
              <a:rPr lang="de-DE" sz="1800" dirty="0"/>
              <a:t>pflanze Nüsse, Nüsse, Nüsse!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Vielen Dank für Ihre Aufmerksamkeit!</a:t>
            </a:r>
          </a:p>
        </p:txBody>
      </p:sp>
      <p:pic>
        <p:nvPicPr>
          <p:cNvPr id="13314" name="Picture 2" descr="U:\EigeneDateien\Eigene Bilder\2016\2016_CMS_Nussernte_Nusssaat\IMG_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6075"/>
            <a:ext cx="3781384" cy="50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8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576064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3505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586">
            <a:off x="6103810" y="736586"/>
            <a:ext cx="1474206" cy="1964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11560" y="784309"/>
            <a:ext cx="4968552" cy="149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solidFill>
                  <a:srgbClr val="0070C0"/>
                </a:solidFill>
              </a:rPr>
              <a:t>Zitat aus …</a:t>
            </a:r>
          </a:p>
          <a:p>
            <a:pPr algn="l"/>
            <a:r>
              <a:rPr lang="de-DE" sz="1800" dirty="0">
                <a:solidFill>
                  <a:srgbClr val="0070C0"/>
                </a:solidFill>
              </a:rPr>
              <a:t>„Die Ergebnisse der in den preußischen Staatsforsten ausgeführten Anbauversuche mit fremdländischen Holzarten“ von Prof. Dr. </a:t>
            </a:r>
            <a:r>
              <a:rPr lang="de-DE" sz="1800" dirty="0" err="1">
                <a:solidFill>
                  <a:srgbClr val="0070C0"/>
                </a:solidFill>
              </a:rPr>
              <a:t>Schwappach</a:t>
            </a:r>
            <a:r>
              <a:rPr lang="de-DE" sz="1800" dirty="0">
                <a:solidFill>
                  <a:srgbClr val="0070C0"/>
                </a:solidFill>
              </a:rPr>
              <a:t>, Verlag von Julius Springer, Berlin 1901 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1115616" y="4941168"/>
            <a:ext cx="68407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827584" y="3429000"/>
            <a:ext cx="68407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5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220072" y="908720"/>
            <a:ext cx="3672408" cy="965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/>
              <a:t>L091 zwischen  </a:t>
            </a:r>
            <a:r>
              <a:rPr lang="de-DE" sz="1800" dirty="0" err="1"/>
              <a:t>Wamckow</a:t>
            </a:r>
            <a:r>
              <a:rPr lang="de-DE" sz="1800" dirty="0"/>
              <a:t> und  </a:t>
            </a:r>
            <a:r>
              <a:rPr lang="de-DE" sz="1800" dirty="0" err="1"/>
              <a:t>Buerbeck</a:t>
            </a:r>
            <a:r>
              <a:rPr lang="de-DE" sz="1800" dirty="0"/>
              <a:t> nordöstlich von </a:t>
            </a:r>
            <a:r>
              <a:rPr lang="de-DE" sz="1800" dirty="0" err="1"/>
              <a:t>Crivitz</a:t>
            </a:r>
            <a:endParaRPr lang="de-DE" sz="1800" dirty="0"/>
          </a:p>
          <a:p>
            <a:pPr algn="l"/>
            <a:r>
              <a:rPr lang="de-DE" sz="1800" dirty="0"/>
              <a:t>(Mecklenburg-Vorpommern)</a:t>
            </a:r>
          </a:p>
        </p:txBody>
      </p:sp>
      <p:pic>
        <p:nvPicPr>
          <p:cNvPr id="3074" name="Picture 2" descr="C:\Users\RostM.ITSHESSEN\AppData\Local\Microsoft\Windows\Temporary Internet Files\Content.Outlook\KXHRE9C7\Warmkow 1 über 100 BHD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2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1600" y="2564904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Einzelergebnisse …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72000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„Erfreulich war die Walnuss mit über 600 € für rel. kurze Stammteile …“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9350" r="20074" b="52592"/>
          <a:stretch/>
        </p:blipFill>
        <p:spPr bwMode="auto">
          <a:xfrm>
            <a:off x="611560" y="1268760"/>
            <a:ext cx="3792287" cy="132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6480" r="31333" b="32659"/>
          <a:stretch/>
        </p:blipFill>
        <p:spPr bwMode="auto">
          <a:xfrm>
            <a:off x="4067944" y="3459591"/>
            <a:ext cx="4521199" cy="21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5" t="10795" r="29926" b="22568"/>
          <a:stretch/>
        </p:blipFill>
        <p:spPr bwMode="auto">
          <a:xfrm>
            <a:off x="645682" y="2852936"/>
            <a:ext cx="3010945" cy="33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8028384" y="1412776"/>
            <a:ext cx="720080" cy="323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7164288" y="5373216"/>
            <a:ext cx="720080" cy="323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1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72000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„Spitzenstamm der Submission war in diesem Jahr eine Schwarznuss, die 2.540 €, umgerechnet 1.789 €/m³ erlöste.“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 r="70000" b="59177"/>
          <a:stretch/>
        </p:blipFill>
        <p:spPr bwMode="auto">
          <a:xfrm>
            <a:off x="251520" y="980728"/>
            <a:ext cx="3969395" cy="236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8" t="33046" r="30370" b="22576"/>
          <a:stretch/>
        </p:blipFill>
        <p:spPr bwMode="auto">
          <a:xfrm>
            <a:off x="5036939" y="3573016"/>
            <a:ext cx="3642121" cy="28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0000" r="22519" b="52864"/>
          <a:stretch/>
        </p:blipFill>
        <p:spPr bwMode="auto">
          <a:xfrm>
            <a:off x="251520" y="3645024"/>
            <a:ext cx="4556235" cy="23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5796136" y="2000163"/>
            <a:ext cx="1368152" cy="323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020272" y="6152238"/>
            <a:ext cx="576064" cy="242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020272" y="5661248"/>
            <a:ext cx="576064" cy="242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/>
          <p:cNvSpPr/>
          <p:nvPr/>
        </p:nvSpPr>
        <p:spPr>
          <a:xfrm>
            <a:off x="2843808" y="4494584"/>
            <a:ext cx="1547664" cy="504056"/>
          </a:xfrm>
          <a:prstGeom prst="wedgeRoundRectCallout">
            <a:avLst>
              <a:gd name="adj1" fmla="val 90634"/>
              <a:gd name="adj2" fmla="val 20478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= 28.200,- €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2564904"/>
            <a:ext cx="81324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Auswertung der Submissionsergebnisse des Landesbetriebs </a:t>
            </a:r>
            <a:r>
              <a:rPr lang="de-DE" sz="1800" dirty="0" err="1"/>
              <a:t>HessenForst</a:t>
            </a:r>
            <a:r>
              <a:rPr lang="de-DE" sz="1800" dirty="0"/>
              <a:t> 2010 – 2018 …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2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269778" cy="35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77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99592" y="1886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Forstlicher Nussanbau aus betriebswirtschaftlicher Sicht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8" y="2485779"/>
            <a:ext cx="7776864" cy="101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60996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Bildschirmpräsentation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</vt:lpstr>
      <vt:lpstr>Forstlicher Nussanbau  aus betriebswirtschaftlicher Sicht</vt:lpstr>
      <vt:lpstr>Forstlicher Nussanbau aus betriebswirtschaftlicher 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Hessen-Forst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Forstlicher Nussanbau  in  Mecklenburg-Vorpommern</dc:title>
  <dc:creator>Michael Rost (rostm)</dc:creator>
  <cp:lastModifiedBy>Revierleiter</cp:lastModifiedBy>
  <cp:revision>31</cp:revision>
  <dcterms:created xsi:type="dcterms:W3CDTF">2016-06-28T10:07:09Z</dcterms:created>
  <dcterms:modified xsi:type="dcterms:W3CDTF">2019-07-20T14:09:57Z</dcterms:modified>
</cp:coreProperties>
</file>